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CCB4-AC4F-4E78-B95D-150CF614708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199A-DAEA-4746-BCFA-EDC4D6F194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CCB4-AC4F-4E78-B95D-150CF614708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199A-DAEA-4746-BCFA-EDC4D6F194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CCB4-AC4F-4E78-B95D-150CF614708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199A-DAEA-4746-BCFA-EDC4D6F194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CCB4-AC4F-4E78-B95D-150CF614708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199A-DAEA-4746-BCFA-EDC4D6F194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CCB4-AC4F-4E78-B95D-150CF614708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199A-DAEA-4746-BCFA-EDC4D6F194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CCB4-AC4F-4E78-B95D-150CF614708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199A-DAEA-4746-BCFA-EDC4D6F194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CCB4-AC4F-4E78-B95D-150CF614708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199A-DAEA-4746-BCFA-EDC4D6F194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CCB4-AC4F-4E78-B95D-150CF614708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199A-DAEA-4746-BCFA-EDC4D6F194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CCB4-AC4F-4E78-B95D-150CF614708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377199A-DAEA-4746-BCFA-EDC4D6F1949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CCB4-AC4F-4E78-B95D-150CF614708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199A-DAEA-4746-BCFA-EDC4D6F194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2CCB4-AC4F-4E78-B95D-150CF614708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199A-DAEA-4746-BCFA-EDC4D6F194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42CCB4-AC4F-4E78-B95D-150CF6147084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77199A-DAEA-4746-BCFA-EDC4D6F1949F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924944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ЛЕКЦИЯ 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9</a:t>
            </a:r>
            <a:br>
              <a:rPr lang="ru-RU" sz="3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3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3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РИМЕНЕНИЕ ИННОВАЦИОННЫХ ТЕХНОЛОГИЙ В КАДАСТРОВОЙ ДЕЯТЕЛЬНОСТИ. </a:t>
            </a:r>
            <a:r>
              <a:rPr lang="ru-RU" sz="3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ОСНОВНЫЕ ПОНЯТИЯ.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9987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3891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k-KZ" dirty="0"/>
              <a:t> </a:t>
            </a:r>
            <a:endParaRPr lang="ru-RU" dirty="0"/>
          </a:p>
          <a:p>
            <a:pPr marL="0" indent="542925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Эффективность управления государством, его экономическое и социальное развитие, оборона и безопасность во многом зависят от актуальности и точности геодезических и картографических материалов, от подготовки необходимой информации кадастровыми инженерами.</a:t>
            </a:r>
          </a:p>
          <a:p>
            <a:pPr marL="0" indent="542925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рыночных условиях кадастровая информация, получаемая в результате кадастровой деятельности, создает основу для формирования инновационного климата в государстве и обществе, реализуемого через инновационные проекты, технологии, политику и т. 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6940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389120"/>
          </a:xfrm>
        </p:spPr>
        <p:txBody>
          <a:bodyPr/>
          <a:lstStyle/>
          <a:p>
            <a:pPr marL="0" indent="542925" algn="just">
              <a:buNone/>
            </a:pPr>
            <a:r>
              <a:rPr lang="ru-RU" dirty="0"/>
              <a:t>Инновация </a:t>
            </a:r>
            <a:r>
              <a:rPr lang="kk-KZ" dirty="0"/>
              <a:t>-</a:t>
            </a:r>
            <a:r>
              <a:rPr lang="ru-RU" dirty="0"/>
              <a:t> это создание, распространение и применение новых знаний, средств (новшеств), удовлетворяющих потребности человека и общества, вызывающих вместе с тем социальные и другие изменения. По данному критерию различают инновацию эволюционного и революционного порядка, радикального и частичного характера, широкого и узкого использования.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2989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 fontScale="92500" lnSpcReduction="20000"/>
          </a:bodyPr>
          <a:lstStyle/>
          <a:p>
            <a:pPr marL="0" indent="542925" algn="just">
              <a:buNone/>
            </a:pPr>
            <a:r>
              <a:rPr lang="ru-RU" dirty="0"/>
              <a:t>Суть инноваций составляет деятельность по поиску и получению новых результатов, способов их создания, устранению рутинных, неэффективных условий труда, управленческих структур, форм жизнедеятельности.</a:t>
            </a:r>
          </a:p>
          <a:p>
            <a:pPr marL="0" indent="542925" algn="just">
              <a:buNone/>
            </a:pPr>
            <a:r>
              <a:rPr lang="ru-RU" dirty="0"/>
              <a:t>Процесс инноваций обычно включает фазы: фундаментальные исследования, приводящие к научным открытиям; прикладные научные исследования и инженерное творчество, приводящие к созданию изобретений в виде устройств, способов или веществ; разработка и испытание экспериментальных образцов новых изделий, технологий, материалов и т. п.; проектирование новой техники и ее промышленное освоение; реализация первых промышленных образцов и при достижении коммерческого успеха </a:t>
            </a:r>
            <a:r>
              <a:rPr lang="kk-KZ" dirty="0"/>
              <a:t>-</a:t>
            </a:r>
            <a:r>
              <a:rPr lang="ru-RU" dirty="0"/>
              <a:t> расширение производства; фаза диффузии (проникновения) инноваций в другие области науки, техники, производства, духовный мир и т. 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3568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 fontScale="92500" lnSpcReduction="10000"/>
          </a:bodyPr>
          <a:lstStyle/>
          <a:p>
            <a:pPr marL="0" indent="542925" algn="just">
              <a:buNone/>
            </a:pPr>
            <a:r>
              <a:rPr lang="ru-RU" dirty="0"/>
              <a:t>Инновационный проект </a:t>
            </a:r>
            <a:r>
              <a:rPr lang="kk-KZ" dirty="0"/>
              <a:t>-</a:t>
            </a:r>
            <a:r>
              <a:rPr lang="ru-RU" dirty="0"/>
              <a:t> процесс целенаправленного изменения или создание новой технической или социально-экономической системы, материализация, воплощение в жизнь инновационных ресурсов личности, организации, общества.</a:t>
            </a:r>
          </a:p>
          <a:p>
            <a:pPr marL="0" indent="542925" algn="just">
              <a:buNone/>
            </a:pPr>
            <a:r>
              <a:rPr lang="ru-RU" dirty="0"/>
              <a:t>Инновационное поведение </a:t>
            </a:r>
            <a:r>
              <a:rPr lang="kk-KZ" dirty="0"/>
              <a:t>-</a:t>
            </a:r>
            <a:r>
              <a:rPr lang="ru-RU" dirty="0"/>
              <a:t> поведение, связанное с разработкой и внедрением нестандартных решений, направленных на изменение (в той или иной степени) системы производственных отношений на различных уровнях функционирования общества. Оно затрагивает сложившуюся систему интересов и ценностей людей, социальных групп, общностей и предполагает ломку укоренившихся поведенческих стереотипов, привычек, традиций, преодоление стандартных, консервативных мнений.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697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fontScale="77500" lnSpcReduction="20000"/>
          </a:bodyPr>
          <a:lstStyle/>
          <a:p>
            <a:pPr marL="0" indent="542925" algn="just">
              <a:buNone/>
            </a:pPr>
            <a:r>
              <a:rPr lang="ru-RU" dirty="0"/>
              <a:t>Инновационные технологии (ИТ) </a:t>
            </a:r>
            <a:r>
              <a:rPr lang="kk-KZ" dirty="0"/>
              <a:t>-</a:t>
            </a:r>
            <a:r>
              <a:rPr lang="ru-RU" dirty="0"/>
              <a:t> способы инновационной деятельности, в результате которой создаются и материализуются нововведения общества, инициативы, способные вызывать качественные изменения в разных сферах жизни и приводить к рациональному использованию материальных, экономических и социальных ресурсов. ИТ выступают прежде всего как важный элемент и результат человеческого творчества, направленного на улучшение хозяйственного механизма, повышение эффективности и качества труда и общественного производства, ускорения социально-экономического развития регионов и страны</a:t>
            </a:r>
            <a:r>
              <a:rPr lang="ru-RU" dirty="0" smtClean="0"/>
              <a:t>.</a:t>
            </a:r>
          </a:p>
          <a:p>
            <a:pPr marL="0" indent="542925" algn="just">
              <a:buNone/>
            </a:pPr>
            <a:r>
              <a:rPr lang="ru-RU" dirty="0"/>
              <a:t>Особое значение ИТ приобретают в кризисные переходные периоды, когда практически полностью меняются производственные технологии и возникает острая потребность в модернизации производства и управления всеми сферами общественной жизни, в их трансформации в новое состояние, адекватное национальной идее.</a:t>
            </a:r>
          </a:p>
          <a:p>
            <a:pPr marL="0" indent="542925" algn="just"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8900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568952" cy="5487888"/>
          </a:xfrm>
        </p:spPr>
        <p:txBody>
          <a:bodyPr>
            <a:normAutofit fontScale="85000" lnSpcReduction="10000"/>
          </a:bodyPr>
          <a:lstStyle/>
          <a:p>
            <a:pPr marL="0" indent="542925" algn="just">
              <a:buNone/>
            </a:pPr>
            <a:r>
              <a:rPr lang="ru-RU" dirty="0"/>
              <a:t>Инновационный процесс </a:t>
            </a:r>
            <a:r>
              <a:rPr lang="kk-KZ" dirty="0"/>
              <a:t>-</a:t>
            </a:r>
            <a:r>
              <a:rPr lang="ru-RU" dirty="0"/>
              <a:t> преобразование новых видов и способов человеческой жизнедеятельности (инноваций) в социально-культурные нормы и образцы, обеспечивающие их институционное оформление, интеграцию и закрепление в сфере духовной и материальной культуры общества. </a:t>
            </a:r>
            <a:endParaRPr lang="ru-RU" dirty="0" smtClean="0"/>
          </a:p>
          <a:p>
            <a:pPr marL="0" indent="542925" algn="just">
              <a:buNone/>
            </a:pPr>
            <a:r>
              <a:rPr lang="ru-RU" dirty="0"/>
              <a:t>Инновационная активность </a:t>
            </a:r>
            <a:r>
              <a:rPr lang="kk-KZ" dirty="0"/>
              <a:t>-</a:t>
            </a:r>
            <a:r>
              <a:rPr lang="ru-RU" dirty="0"/>
              <a:t> комплексная характеристика инновационной деятельности, включающая степень интенсивности осуществляемых действий и их своевременность, способность мобилизовать интеллектуальный потенциал</a:t>
            </a:r>
            <a:r>
              <a:rPr lang="ru-RU" dirty="0" smtClean="0"/>
              <a:t>.</a:t>
            </a:r>
          </a:p>
          <a:p>
            <a:pPr marL="0" indent="542925" algn="just">
              <a:buNone/>
            </a:pPr>
            <a:r>
              <a:rPr lang="ru-RU" dirty="0"/>
              <a:t>Инновационная деятельность </a:t>
            </a:r>
            <a:r>
              <a:rPr lang="kk-KZ" dirty="0"/>
              <a:t>-</a:t>
            </a:r>
            <a:r>
              <a:rPr lang="ru-RU" dirty="0"/>
              <a:t> сфера разработки и практического освоения социальных, технических, технологических и организационно-экономических нововведений, которая включает не только инновационные процессы, но и маркетинговые исследования рынков сбыта информации и услуг, их потребительских свойств, а также новый подход к организации информационных, консалтинговых, социальных и других видов услуг.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5599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688632"/>
          </a:xfrm>
        </p:spPr>
        <p:txBody>
          <a:bodyPr>
            <a:noAutofit/>
          </a:bodyPr>
          <a:lstStyle/>
          <a:p>
            <a:pPr marL="0" indent="542925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Особенности современного этапа развития государства и общества выдвигают для оперативного решения различные задачи землепользования с применением инновационных технологий, такие как:</a:t>
            </a:r>
          </a:p>
          <a:p>
            <a:pPr marL="0" indent="542925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установление границ муниципальных образований и населенных пунктов;</a:t>
            </a:r>
          </a:p>
          <a:p>
            <a:pPr marL="0" indent="542925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установление границ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водоохранных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зон;</a:t>
            </a:r>
          </a:p>
          <a:p>
            <a:pPr marL="0" indent="542925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установление охранных зон ЛЭП,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нефте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и газопроводов;</a:t>
            </a:r>
          </a:p>
          <a:p>
            <a:pPr marL="0" indent="542925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кадастровые работы по образованию земельных участков с целью постановки на государственный кадастровый учет;</a:t>
            </a:r>
          </a:p>
          <a:p>
            <a:pPr marL="0" indent="542925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уточнение границ и площадей земельных участков и внесение изменений в государственный кадастровый учет (уточняемые земельные участки);</a:t>
            </a:r>
          </a:p>
          <a:p>
            <a:pPr marL="0" indent="542925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установление полос отвода земельных участков, занятых автодорогами,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нефте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и газопроводами, с целью постановки их на государственный кадастровый учет;</a:t>
            </a:r>
          </a:p>
          <a:p>
            <a:pPr marL="0" indent="542925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создание географических информационных систем управления территориями административных образований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23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544616"/>
          </a:xfrm>
        </p:spPr>
        <p:txBody>
          <a:bodyPr>
            <a:normAutofit fontScale="77500" lnSpcReduction="20000"/>
          </a:bodyPr>
          <a:lstStyle/>
          <a:p>
            <a:pPr marL="0" indent="542925" algn="just">
              <a:buNone/>
            </a:pPr>
            <a:r>
              <a:rPr lang="ru-RU" dirty="0"/>
              <a:t>• обновление генеральных планов городов и тематических карт территорий в цифровом виде;</a:t>
            </a:r>
          </a:p>
          <a:p>
            <a:pPr marL="0" indent="542925" algn="just">
              <a:buNone/>
            </a:pPr>
            <a:r>
              <a:rPr lang="ru-RU" dirty="0"/>
              <a:t>• инвентаризация и постановка на кадастровый учет земель и объектов недвижимости;</a:t>
            </a:r>
          </a:p>
          <a:p>
            <a:pPr marL="0" indent="542925" algn="just">
              <a:buNone/>
            </a:pPr>
            <a:r>
              <a:rPr lang="ru-RU" dirty="0"/>
              <a:t>• эстетическая поддержка инвестиционных проектов и их ландшафтной привлекательности;</a:t>
            </a:r>
          </a:p>
          <a:p>
            <a:pPr marL="0" indent="542925" algn="just">
              <a:buNone/>
            </a:pPr>
            <a:r>
              <a:rPr lang="ru-RU" dirty="0"/>
              <a:t>• обеспечение актуальной </a:t>
            </a:r>
            <a:r>
              <a:rPr lang="ru-RU" dirty="0" err="1"/>
              <a:t>геоподосновой</a:t>
            </a:r>
            <a:r>
              <a:rPr lang="ru-RU" dirty="0"/>
              <a:t> строительства жилья, предприятий, коммуникаций;</a:t>
            </a:r>
          </a:p>
          <a:p>
            <a:pPr marL="0" indent="542925" algn="just">
              <a:buNone/>
            </a:pPr>
            <a:r>
              <a:rPr lang="ru-RU" dirty="0"/>
              <a:t>• инвентаризация ветхого и аварийного жилья, наземных инженерных сетей;</a:t>
            </a:r>
          </a:p>
          <a:p>
            <a:pPr marL="0" indent="542925" algn="just">
              <a:buNone/>
            </a:pPr>
            <a:r>
              <a:rPr lang="ru-RU" dirty="0"/>
              <a:t>• трехмерное моделирование для решения задач анализа и планирования объектов землепользования;</a:t>
            </a:r>
          </a:p>
          <a:p>
            <a:pPr marL="0" indent="542925" algn="just">
              <a:buNone/>
            </a:pPr>
            <a:r>
              <a:rPr lang="ru-RU" dirty="0"/>
              <a:t>• фиксация текущего состояния (внешнего вида) историко-культурного объекта для реставрационных работ;</a:t>
            </a:r>
          </a:p>
          <a:p>
            <a:pPr marL="0" indent="542925" algn="just">
              <a:buNone/>
            </a:pPr>
            <a:r>
              <a:rPr lang="ru-RU" dirty="0"/>
              <a:t>• реконструкция разрушенных (утерянных) объектов по созданным трехмерным моделям;</a:t>
            </a:r>
          </a:p>
          <a:p>
            <a:pPr marL="0" indent="542925" algn="just">
              <a:buNone/>
            </a:pPr>
            <a:r>
              <a:rPr lang="ru-RU" dirty="0"/>
              <a:t>• построение трехмерных моделей для последующей разработки и освоения проектов землеустройства объектов </a:t>
            </a:r>
            <a:r>
              <a:rPr lang="ru-RU" dirty="0" err="1"/>
              <a:t>зелепользования</a:t>
            </a:r>
            <a:r>
              <a:rPr lang="ru-RU" dirty="0"/>
              <a:t>;</a:t>
            </a:r>
          </a:p>
          <a:p>
            <a:pPr marL="0" indent="542925" algn="just">
              <a:buNone/>
            </a:pPr>
            <a:r>
              <a:rPr lang="ru-RU" dirty="0"/>
              <a:t>• инвентаризация и межевание земель;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6227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496944" cy="5472608"/>
          </a:xfrm>
        </p:spPr>
        <p:txBody>
          <a:bodyPr>
            <a:normAutofit fontScale="85000" lnSpcReduction="10000"/>
          </a:bodyPr>
          <a:lstStyle/>
          <a:p>
            <a:pPr marL="0" indent="542925" algn="just">
              <a:buNone/>
            </a:pPr>
            <a:r>
              <a:rPr lang="ru-RU" dirty="0"/>
              <a:t>• введение в оборот неиспользуемых сельскохозяйственных угодий;</a:t>
            </a:r>
          </a:p>
          <a:p>
            <a:pPr marL="0" indent="542925" algn="just">
              <a:buNone/>
            </a:pPr>
            <a:r>
              <a:rPr lang="ru-RU" dirty="0"/>
              <a:t>• мониторинг состояния лесов, выявления очагов усыхания и болезней лесов, лесных пожаров;</a:t>
            </a:r>
          </a:p>
          <a:p>
            <a:pPr marL="0" indent="542925" algn="just">
              <a:buNone/>
            </a:pPr>
            <a:r>
              <a:rPr lang="ru-RU" dirty="0"/>
              <a:t>• сертификация территорий, лесной аудит, контроль вырубок леса, классификация лесных массивов;</a:t>
            </a:r>
          </a:p>
          <a:p>
            <a:pPr marL="0" indent="542925" algn="just">
              <a:buNone/>
            </a:pPr>
            <a:r>
              <a:rPr lang="ru-RU" dirty="0"/>
              <a:t>• создание карт контроля за оперативной лесохозяйственной обстановкой;</a:t>
            </a:r>
          </a:p>
          <a:p>
            <a:pPr marL="0" indent="542925" algn="just">
              <a:buNone/>
            </a:pPr>
            <a:r>
              <a:rPr lang="ru-RU" dirty="0"/>
              <a:t>• мониторинг сельхозземель, анализ почвенного покрова;</a:t>
            </a:r>
          </a:p>
          <a:p>
            <a:pPr marL="0" indent="542925" algn="just">
              <a:buNone/>
            </a:pPr>
            <a:r>
              <a:rPr lang="ru-RU" dirty="0"/>
              <a:t>• оценка состояния посевов и посевных площадей;</a:t>
            </a:r>
          </a:p>
          <a:p>
            <a:pPr marL="0" indent="542925" algn="just">
              <a:buNone/>
            </a:pPr>
            <a:r>
              <a:rPr lang="ru-RU" dirty="0"/>
              <a:t>• создание геоинформационных систем управления лесным и сельским хозяйством;</a:t>
            </a:r>
          </a:p>
          <a:p>
            <a:pPr marL="0" indent="542925" algn="just">
              <a:buNone/>
            </a:pPr>
            <a:r>
              <a:rPr lang="ru-RU" dirty="0"/>
              <a:t>• мониторинг состояния растительности, в частности для выяснения очагов усыхания;</a:t>
            </a:r>
          </a:p>
          <a:p>
            <a:pPr marL="0" indent="542925" algn="just">
              <a:buNone/>
            </a:pPr>
            <a:r>
              <a:rPr lang="ru-RU" dirty="0"/>
              <a:t>• мониторинг несанкционированных свалок и полигонов отходов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32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/>
          </a:bodyPr>
          <a:lstStyle/>
          <a:p>
            <a:pPr marL="0" indent="542925" algn="just">
              <a:buNone/>
            </a:pPr>
            <a:r>
              <a:rPr lang="ru-RU" dirty="0"/>
              <a:t>При этом многие задачи могут быть решены с помощью беспилотных комплексов:</a:t>
            </a:r>
          </a:p>
          <a:p>
            <a:pPr marL="0" indent="542925" algn="just">
              <a:buNone/>
            </a:pPr>
            <a:r>
              <a:rPr lang="ru-RU" dirty="0"/>
              <a:t>• мониторинг состояния объектов (лесов, сельскохозяйственных угодий, линий электропередач, </a:t>
            </a:r>
            <a:r>
              <a:rPr lang="ru-RU" dirty="0" err="1"/>
              <a:t>нефте</a:t>
            </a:r>
            <a:r>
              <a:rPr lang="ru-RU" dirty="0"/>
              <a:t>- и газопроводов, автомобильных дорог, железных дорог, берегов рек и водохранилищ);</a:t>
            </a:r>
          </a:p>
          <a:p>
            <a:pPr marL="0" indent="542925" algn="just">
              <a:buNone/>
            </a:pPr>
            <a:r>
              <a:rPr lang="ru-RU" dirty="0"/>
              <a:t>• мониторинг динамики различных негативных процессов (разливов нефти на поверхности воды, пожаров и т. п.);</a:t>
            </a:r>
          </a:p>
          <a:p>
            <a:pPr marL="0" indent="542925" algn="just">
              <a:buNone/>
            </a:pPr>
            <a:r>
              <a:rPr lang="ru-RU" smtClean="0"/>
              <a:t>•  составление </a:t>
            </a:r>
            <a:r>
              <a:rPr lang="ru-RU" dirty="0"/>
              <a:t>крупномасштабных топографических планов (М 1:2000, 1:5000).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75229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</TotalTime>
  <Words>882</Words>
  <Application>Microsoft Office PowerPoint</Application>
  <PresentationFormat>Экран (4:3)</PresentationFormat>
  <Paragraphs>47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ЛЕКЦИЯ 9   ПРИМЕНЕНИЕ ИННОВАЦИОННЫХ ТЕХНОЛОГИЙ В КАДАСТРОВОЙ ДЕЯТЕЛЬНОСТИ.  ОСНОВНЫЕ ПОНЯТИЯ.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9   ПРИМЕНЕНИЕ ИННОВАЦИОННЫХ ТЕХНОЛОГИЙ В КАДАСТРОВОЙ ДЕЯТЕЛЬНОСТИ.  ОСНОВНЫЕ ПОНЯТИЯ. </dc:title>
  <dc:creator>Анара</dc:creator>
  <cp:lastModifiedBy>Анара</cp:lastModifiedBy>
  <cp:revision>2</cp:revision>
  <dcterms:created xsi:type="dcterms:W3CDTF">2021-04-25T12:29:51Z</dcterms:created>
  <dcterms:modified xsi:type="dcterms:W3CDTF">2021-04-25T12:45:03Z</dcterms:modified>
</cp:coreProperties>
</file>